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0000"/>
        </a:solidFill>
        <a:effectLst/>
      </p:bgPr>
    </p:bg>
    <p:spTree>
      <p:nvGrpSpPr>
        <p:cNvPr id="1" name=""/>
        <p:cNvGrpSpPr/>
        <p:nvPr/>
      </p:nvGrpSpPr>
      <p:grpSpPr/>
      <p:sp>
        <p:nvSpPr>
          <p:cNvPr id="2" name="TextBox 1"/>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9CC4F8"/>
                </a:solidFill>
                <a:latin typeface="Calibri"/>
              </a:rPr>
              <a:t>CUIN 8329 · ACADEMIC PUBLISHING &amp; PRESENTING · OCTOBER 13</a:t>
            </a:r>
          </a:p>
        </p:txBody>
      </p:sp>
      <p:sp>
        <p:nvSpPr>
          <p:cNvPr id="3" name="TextBox 2"/>
          <p:cNvSpPr txBox="1"/>
          <p:nvPr/>
        </p:nvSpPr>
        <p:spPr>
          <a:xfrm>
            <a:off x="640080" y="1371600"/>
            <a:ext cx="10881360" cy="1463040"/>
          </a:xfrm>
          <a:prstGeom prst="rect">
            <a:avLst/>
          </a:prstGeom>
          <a:noFill/>
        </p:spPr>
        <p:txBody>
          <a:bodyPr wrap="none">
            <a:spAutoFit/>
          </a:bodyPr>
          <a:lstStyle/>
          <a:p>
            <a:pPr>
              <a:spcAft>
                <a:spcPts val="600"/>
              </a:spcAft>
            </a:pPr>
            <a:r>
              <a:rPr sz="4000" b="1" i="0">
                <a:solidFill>
                  <a:srgbClr val="FFFFFF"/>
                </a:solidFill>
                <a:latin typeface="Georgia"/>
              </a:rPr>
              <a:t>Dissertation Engineering</a:t>
            </a:r>
          </a:p>
        </p:txBody>
      </p:sp>
      <p:sp>
        <p:nvSpPr>
          <p:cNvPr id="4" name="TextBox 3"/>
          <p:cNvSpPr txBox="1"/>
          <p:nvPr/>
        </p:nvSpPr>
        <p:spPr>
          <a:xfrm>
            <a:off x="822960" y="2926080"/>
            <a:ext cx="10515600" cy="1371600"/>
          </a:xfrm>
          <a:prstGeom prst="rect">
            <a:avLst/>
          </a:prstGeom>
          <a:noFill/>
        </p:spPr>
        <p:txBody>
          <a:bodyPr wrap="none">
            <a:spAutoFit/>
          </a:bodyPr>
          <a:lstStyle/>
          <a:p>
            <a:pPr>
              <a:spcAft>
                <a:spcPts val="600"/>
              </a:spcAft>
            </a:pPr>
            <a:r>
              <a:rPr sz="1800" b="0" i="1">
                <a:solidFill>
                  <a:srgbClr val="9CC4F8"/>
                </a:solidFill>
                <a:latin typeface="Georgia"/>
              </a:rPr>
              <a:t>“I am not going to give you a list of ten AI tools. The more useful question is how to build a workflow where the tools reduce friction without quietly changing the project.”</a:t>
            </a:r>
          </a:p>
        </p:txBody>
      </p:sp>
      <p:sp>
        <p:nvSpPr>
          <p:cNvPr id="5" name="TextBox 4"/>
          <p:cNvSpPr txBox="1"/>
          <p:nvPr/>
        </p:nvSpPr>
        <p:spPr>
          <a:xfrm>
            <a:off x="640080" y="4572000"/>
            <a:ext cx="10881360" cy="1097280"/>
          </a:xfrm>
          <a:prstGeom prst="rect">
            <a:avLst/>
          </a:prstGeom>
          <a:noFill/>
        </p:spPr>
        <p:txBody>
          <a:bodyPr wrap="none">
            <a:spAutoFit/>
          </a:bodyPr>
          <a:lstStyle/>
          <a:p>
            <a:pPr>
              <a:spcAft>
                <a:spcPts val="600"/>
              </a:spcAft>
            </a:pPr>
            <a:r>
              <a:rPr sz="1600" b="0" i="0">
                <a:solidFill>
                  <a:srgbClr val="5F5F66"/>
                </a:solidFill>
                <a:latin typeface="Georgia"/>
              </a:rPr>
              <a:t>Plan your dissertation journey with AI and run audits to ensure alignment — disengineering.dchang.net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2 · WORKFLOW ARCHITECTURE</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Build a workflow</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Productivity improves when the handoffs between tasks become cleaner.</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Most writing problems are handoff problems: search→read, read→notes, notes→claims, claims→drafts, drafts→revision.</a:t>
            </a:r>
          </a:p>
          <a:p>
            <a:pPr>
              <a:spcAft>
                <a:spcPts val="800"/>
              </a:spcAft>
            </a:pPr>
            <a:r>
              <a:rPr sz="1600" b="0" i="0">
                <a:solidFill>
                  <a:srgbClr val="1C1C1E"/>
                </a:solidFill>
                <a:latin typeface="Georgia"/>
              </a:rPr>
              <a:t>The best tools solve one handoff — and know when to stop.</a:t>
            </a:r>
          </a:p>
          <a:p>
            <a:pPr>
              <a:spcAft>
                <a:spcPts val="1000"/>
              </a:spcAft>
            </a:pPr>
            <a:r>
              <a:rPr sz="1800" b="0" i="1">
                <a:solidFill>
                  <a:srgbClr val="1A56B0"/>
                </a:solidFill>
                <a:latin typeface="Georgia"/>
              </a:rPr>
              <a:t>“Where can technology reduce friction without taking over the scholarly judgment?”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3 · MAP</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Instead of reading randomly, map the area of interest</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Litmaps shows citation relationships, so you can see how connections are structured.</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Start from 3–5 papers you already trust: trace citations backward and forward, find the clusters and the papers that bridge them, notice what is missing, and build a targeted reading queue.</a:t>
            </a:r>
          </a:p>
          <a:p>
            <a:pPr>
              <a:spcAft>
                <a:spcPts val="800"/>
              </a:spcAft>
            </a:pPr>
            <a:r>
              <a:rPr sz="1600" b="0" i="0">
                <a:solidFill>
                  <a:srgbClr val="1C1C1E"/>
                </a:solidFill>
                <a:latin typeface="Georgia"/>
              </a:rPr>
              <a:t>It is not a substitute for searching or reading — and it does not decide what literature “matters” for you.</a:t>
            </a:r>
          </a:p>
          <a:p>
            <a:pPr>
              <a:spcAft>
                <a:spcPts val="800"/>
              </a:spcAft>
            </a:pPr>
            <a:r>
              <a:rPr sz="1600" b="0" i="0">
                <a:solidFill>
                  <a:srgbClr val="1C1C1E"/>
                </a:solidFill>
                <a:latin typeface="Georgia"/>
              </a:rPr>
              <a:t>Similar tools: ResearchRabbit, Connected Papers, Semantic Scholar.</a:t>
            </a:r>
          </a:p>
          <a:p>
            <a:pPr>
              <a:spcAft>
                <a:spcPts val="1000"/>
              </a:spcAft>
            </a:pPr>
            <a:r>
              <a:rPr sz="1800" b="0" i="1">
                <a:solidFill>
                  <a:srgbClr val="1A56B0"/>
                </a:solidFill>
                <a:latin typeface="Georgia"/>
              </a:rPr>
              <a:t>Use Litmaps for positioning, not outsourcing.</a:t>
            </a:r>
          </a:p>
          <a:p>
            <a:pPr>
              <a:spcAft>
                <a:spcPts val="800"/>
              </a:spcAft>
            </a:pPr>
            <a:r>
              <a:rPr sz="1600" b="0" i="0">
                <a:solidFill>
                  <a:srgbClr val="1C1C1E"/>
                </a:solidFill>
                <a:latin typeface="Georgia"/>
              </a:rPr>
              <a:t>Similar tools: ResearchRabbit, Connected Papers, Semantic Scholar.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4 · ORGANIZE</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Build a research archive</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One place where sources, claims, and decisions stay connected.</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Zotero collections and tags, annotation extraction, a synthesis matrix, a running “claims to verify” list, a revision log, a decision memo, open questions.</a:t>
            </a:r>
          </a:p>
          <a:p>
            <a:pPr>
              <a:spcAft>
                <a:spcPts val="800"/>
              </a:spcAft>
            </a:pPr>
            <a:r>
              <a:rPr sz="1600" b="0" i="0">
                <a:solidFill>
                  <a:srgbClr val="1C1C1E"/>
                </a:solidFill>
                <a:latin typeface="Georgia"/>
              </a:rPr>
              <a:t>•  Every source gets a job: evidence, theory, method model, counterpoint, or framing language.</a:t>
            </a:r>
          </a:p>
          <a:p>
            <a:pPr>
              <a:spcAft>
                <a:spcPts val="800"/>
              </a:spcAft>
            </a:pPr>
            <a:r>
              <a:rPr sz="1600" b="0" i="0">
                <a:solidFill>
                  <a:srgbClr val="1C1C1E"/>
                </a:solidFill>
                <a:latin typeface="Georgia"/>
              </a:rPr>
              <a:t>AI can summarize, sort, and query, but only if traceability survives.</a:t>
            </a:r>
          </a:p>
          <a:p>
            <a:pPr>
              <a:spcAft>
                <a:spcPts val="1000"/>
              </a:spcAft>
            </a:pPr>
            <a:r>
              <a:rPr sz="1800" b="0" i="1">
                <a:solidFill>
                  <a:srgbClr val="1A56B0"/>
                </a:solidFill>
                <a:latin typeface="Georgia"/>
              </a:rPr>
              <a:t>An AI summary is useful only if you can get back to the source.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5 · THINK</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Prompt specs beat “make no mistakes”</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A strong prompt is a work order, not a magic phrase.</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A prompt spec includes: artifact being used · task boundaries · target reader or venue · evaluation criteria · output format · multi-model verification of sources.</a:t>
            </a:r>
          </a:p>
          <a:p>
            <a:pPr>
              <a:spcAft>
                <a:spcPts val="800"/>
              </a:spcAft>
            </a:pPr>
            <a:r>
              <a:rPr sz="1600" b="0" i="0">
                <a:solidFill>
                  <a:srgbClr val="1C1C1E"/>
                </a:solidFill>
                <a:latin typeface="Georgia"/>
              </a:rPr>
              <a:t>“Using only the provided text, identify where the argument drifts, where the literature review becomes summary instead of synthesis, and where the claim exceeds the evidence. Return a revision memo with five prioritized changes.”</a:t>
            </a:r>
          </a:p>
          <a:p>
            <a:pPr>
              <a:spcAft>
                <a:spcPts val="800"/>
              </a:spcAft>
            </a:pPr>
            <a:r>
              <a:rPr sz="1600" b="0" i="0">
                <a:solidFill>
                  <a:srgbClr val="1C1C1E"/>
                </a:solidFill>
                <a:latin typeface="Georgia"/>
              </a:rPr>
              <a:t>Narrowing the task reduces hallucination, preserves authorship, and stops the model from rewriting the project when you only needed diagnosis.</a:t>
            </a:r>
          </a:p>
          <a:p>
            <a:pPr>
              <a:spcAft>
                <a:spcPts val="1000"/>
              </a:spcAft>
            </a:pPr>
            <a:r>
              <a:rPr sz="1800" b="0" i="1">
                <a:solidFill>
                  <a:srgbClr val="1A56B0"/>
                </a:solidFill>
                <a:latin typeface="Georgia"/>
              </a:rPr>
              <a:t>Beginners prompt for product. Advanced users prompt for decision support.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6 · DRAFT</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Use chains, not mega-prompts</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Chains make drafting iterative, one small auditable task at a time.</a:t>
            </a:r>
          </a:p>
        </p:txBody>
      </p:sp>
      <p:sp>
        <p:nvSpPr>
          <p:cNvPr id="6" name="TextBox 5"/>
          <p:cNvSpPr txBox="1"/>
          <p:nvPr/>
        </p:nvSpPr>
        <p:spPr>
          <a:xfrm>
            <a:off x="640080" y="3063239"/>
            <a:ext cx="10881360" cy="3520440"/>
          </a:xfrm>
          <a:prstGeom prst="rect">
            <a:avLst/>
          </a:prstGeom>
          <a:noFill/>
        </p:spPr>
        <p:txBody>
          <a:bodyPr wrap="none">
            <a:spAutoFit/>
          </a:bodyPr>
          <a:lstStyle/>
          <a:p>
            <a:pPr>
              <a:spcAft>
                <a:spcPts val="800"/>
              </a:spcAft>
            </a:pPr>
            <a:r>
              <a:rPr sz="1600" b="0" i="0">
                <a:solidFill>
                  <a:srgbClr val="1C1C1E"/>
                </a:solidFill>
                <a:latin typeface="Georgia"/>
              </a:rPr>
              <a:t>•  Rule of thumb: improve one decision at a time, not the whole paper at once.</a:t>
            </a:r>
          </a:p>
          <a:p>
            <a:pPr>
              <a:spcAft>
                <a:spcPts val="800"/>
              </a:spcAft>
            </a:pPr>
            <a:r>
              <a:rPr sz="1600" b="0" i="0">
                <a:solidFill>
                  <a:srgbClr val="1C1C1E"/>
                </a:solidFill>
                <a:latin typeface="Georgia"/>
              </a:rPr>
              <a:t>Chains preserve control, expose errors early, and give every step a comparable output.</a:t>
            </a:r>
          </a:p>
        </p:txBody>
      </p:sp>
      <p:sp>
        <p:nvSpPr>
          <p:cNvPr id="7" name="Oval 6"/>
          <p:cNvSpPr/>
          <p:nvPr/>
        </p:nvSpPr>
        <p:spPr>
          <a:xfrm>
            <a:off x="640080" y="2441448"/>
            <a:ext cx="347472" cy="347472"/>
          </a:xfrm>
          <a:prstGeom prst="ellipse">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200" b="1">
                <a:solidFill>
                  <a:srgbClr val="FFFFFF"/>
                </a:solidFill>
                <a:latin typeface="Calibri"/>
              </a:rPr>
              <a:t>1</a:t>
            </a:r>
          </a:p>
        </p:txBody>
      </p:sp>
      <p:sp>
        <p:nvSpPr>
          <p:cNvPr id="8" name="TextBox 7"/>
          <p:cNvSpPr txBox="1"/>
          <p:nvPr/>
        </p:nvSpPr>
        <p:spPr>
          <a:xfrm>
            <a:off x="1042415" y="2395728"/>
            <a:ext cx="1828800" cy="457200"/>
          </a:xfrm>
          <a:prstGeom prst="rect">
            <a:avLst/>
          </a:prstGeom>
          <a:noFill/>
        </p:spPr>
        <p:txBody>
          <a:bodyPr wrap="none">
            <a:spAutoFit/>
          </a:bodyPr>
          <a:lstStyle/>
          <a:p>
            <a:pPr>
              <a:spcAft>
                <a:spcPts val="0"/>
              </a:spcAft>
            </a:pPr>
            <a:r>
              <a:rPr sz="1500" b="1" i="0">
                <a:solidFill>
                  <a:srgbClr val="1C1C1E"/>
                </a:solidFill>
                <a:latin typeface="Calibri"/>
              </a:rPr>
              <a:t>Diagnose</a:t>
            </a:r>
          </a:p>
        </p:txBody>
      </p:sp>
      <p:sp>
        <p:nvSpPr>
          <p:cNvPr id="9" name="Rectangle 8"/>
          <p:cNvSpPr/>
          <p:nvPr/>
        </p:nvSpPr>
        <p:spPr>
          <a:xfrm>
            <a:off x="2606039" y="2615184"/>
            <a:ext cx="160020" cy="25400"/>
          </a:xfrm>
          <a:prstGeom prst="rect">
            <a:avLst/>
          </a:prstGeom>
          <a:solidFill>
            <a:srgbClr val="C8D3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903220" y="2441448"/>
            <a:ext cx="347472" cy="347472"/>
          </a:xfrm>
          <a:prstGeom prst="ellipse">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200" b="1">
                <a:solidFill>
                  <a:srgbClr val="FFFFFF"/>
                </a:solidFill>
                <a:latin typeface="Calibri"/>
              </a:rPr>
              <a:t>2</a:t>
            </a:r>
          </a:p>
        </p:txBody>
      </p:sp>
      <p:sp>
        <p:nvSpPr>
          <p:cNvPr id="11" name="TextBox 10"/>
          <p:cNvSpPr txBox="1"/>
          <p:nvPr/>
        </p:nvSpPr>
        <p:spPr>
          <a:xfrm>
            <a:off x="3305556" y="2395728"/>
            <a:ext cx="1828800" cy="457200"/>
          </a:xfrm>
          <a:prstGeom prst="rect">
            <a:avLst/>
          </a:prstGeom>
          <a:noFill/>
        </p:spPr>
        <p:txBody>
          <a:bodyPr wrap="none">
            <a:spAutoFit/>
          </a:bodyPr>
          <a:lstStyle/>
          <a:p>
            <a:pPr>
              <a:spcAft>
                <a:spcPts val="0"/>
              </a:spcAft>
            </a:pPr>
            <a:r>
              <a:rPr sz="1500" b="1" i="0">
                <a:solidFill>
                  <a:srgbClr val="1C1C1E"/>
                </a:solidFill>
                <a:latin typeface="Calibri"/>
              </a:rPr>
              <a:t>Reframe</a:t>
            </a:r>
          </a:p>
        </p:txBody>
      </p:sp>
      <p:sp>
        <p:nvSpPr>
          <p:cNvPr id="12" name="Rectangle 11"/>
          <p:cNvSpPr/>
          <p:nvPr/>
        </p:nvSpPr>
        <p:spPr>
          <a:xfrm>
            <a:off x="4869180" y="2615184"/>
            <a:ext cx="160020" cy="25400"/>
          </a:xfrm>
          <a:prstGeom prst="rect">
            <a:avLst/>
          </a:prstGeom>
          <a:solidFill>
            <a:srgbClr val="C8D3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166360" y="2441448"/>
            <a:ext cx="347472" cy="347472"/>
          </a:xfrm>
          <a:prstGeom prst="ellipse">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200" b="1">
                <a:solidFill>
                  <a:srgbClr val="FFFFFF"/>
                </a:solidFill>
                <a:latin typeface="Calibri"/>
              </a:rPr>
              <a:t>3</a:t>
            </a:r>
          </a:p>
        </p:txBody>
      </p:sp>
      <p:sp>
        <p:nvSpPr>
          <p:cNvPr id="14" name="TextBox 13"/>
          <p:cNvSpPr txBox="1"/>
          <p:nvPr/>
        </p:nvSpPr>
        <p:spPr>
          <a:xfrm>
            <a:off x="5568696" y="2395728"/>
            <a:ext cx="1828800" cy="457200"/>
          </a:xfrm>
          <a:prstGeom prst="rect">
            <a:avLst/>
          </a:prstGeom>
          <a:noFill/>
        </p:spPr>
        <p:txBody>
          <a:bodyPr wrap="none">
            <a:spAutoFit/>
          </a:bodyPr>
          <a:lstStyle/>
          <a:p>
            <a:pPr>
              <a:spcAft>
                <a:spcPts val="0"/>
              </a:spcAft>
            </a:pPr>
            <a:r>
              <a:rPr sz="1500" b="1" i="0">
                <a:solidFill>
                  <a:srgbClr val="1C1C1E"/>
                </a:solidFill>
                <a:latin typeface="Calibri"/>
              </a:rPr>
              <a:t>Stress test</a:t>
            </a:r>
          </a:p>
        </p:txBody>
      </p:sp>
      <p:sp>
        <p:nvSpPr>
          <p:cNvPr id="15" name="Rectangle 14"/>
          <p:cNvSpPr/>
          <p:nvPr/>
        </p:nvSpPr>
        <p:spPr>
          <a:xfrm>
            <a:off x="7132320" y="2615184"/>
            <a:ext cx="160020" cy="25400"/>
          </a:xfrm>
          <a:prstGeom prst="rect">
            <a:avLst/>
          </a:prstGeom>
          <a:solidFill>
            <a:srgbClr val="C8D3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7429500" y="2441448"/>
            <a:ext cx="347472" cy="347472"/>
          </a:xfrm>
          <a:prstGeom prst="ellipse">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200" b="1">
                <a:solidFill>
                  <a:srgbClr val="FFFFFF"/>
                </a:solidFill>
                <a:latin typeface="Calibri"/>
              </a:rPr>
              <a:t>4</a:t>
            </a:r>
          </a:p>
        </p:txBody>
      </p:sp>
      <p:sp>
        <p:nvSpPr>
          <p:cNvPr id="17" name="TextBox 16"/>
          <p:cNvSpPr txBox="1"/>
          <p:nvPr/>
        </p:nvSpPr>
        <p:spPr>
          <a:xfrm>
            <a:off x="7831836" y="2395728"/>
            <a:ext cx="1828800" cy="457200"/>
          </a:xfrm>
          <a:prstGeom prst="rect">
            <a:avLst/>
          </a:prstGeom>
          <a:noFill/>
        </p:spPr>
        <p:txBody>
          <a:bodyPr wrap="none">
            <a:spAutoFit/>
          </a:bodyPr>
          <a:lstStyle/>
          <a:p>
            <a:pPr>
              <a:spcAft>
                <a:spcPts val="0"/>
              </a:spcAft>
            </a:pPr>
            <a:r>
              <a:rPr sz="1500" b="1" i="0">
                <a:solidFill>
                  <a:srgbClr val="1C1C1E"/>
                </a:solidFill>
                <a:latin typeface="Calibri"/>
              </a:rPr>
              <a:t>Revise</a:t>
            </a:r>
          </a:p>
        </p:txBody>
      </p:sp>
      <p:sp>
        <p:nvSpPr>
          <p:cNvPr id="18" name="Rectangle 17"/>
          <p:cNvSpPr/>
          <p:nvPr/>
        </p:nvSpPr>
        <p:spPr>
          <a:xfrm>
            <a:off x="9395460" y="2615184"/>
            <a:ext cx="160020" cy="25400"/>
          </a:xfrm>
          <a:prstGeom prst="rect">
            <a:avLst/>
          </a:prstGeom>
          <a:solidFill>
            <a:srgbClr val="C8D3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9692640" y="2441448"/>
            <a:ext cx="347472" cy="347472"/>
          </a:xfrm>
          <a:prstGeom prst="ellipse">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200" b="1">
                <a:solidFill>
                  <a:srgbClr val="FFFFFF"/>
                </a:solidFill>
                <a:latin typeface="Calibri"/>
              </a:rPr>
              <a:t>5</a:t>
            </a:r>
          </a:p>
        </p:txBody>
      </p:sp>
      <p:sp>
        <p:nvSpPr>
          <p:cNvPr id="20" name="TextBox 19"/>
          <p:cNvSpPr txBox="1"/>
          <p:nvPr/>
        </p:nvSpPr>
        <p:spPr>
          <a:xfrm>
            <a:off x="10094976" y="2395728"/>
            <a:ext cx="1828800" cy="457200"/>
          </a:xfrm>
          <a:prstGeom prst="rect">
            <a:avLst/>
          </a:prstGeom>
          <a:noFill/>
        </p:spPr>
        <p:txBody>
          <a:bodyPr wrap="none">
            <a:spAutoFit/>
          </a:bodyPr>
          <a:lstStyle/>
          <a:p>
            <a:pPr>
              <a:spcAft>
                <a:spcPts val="0"/>
              </a:spcAft>
            </a:pPr>
            <a:r>
              <a:rPr sz="1500" b="1" i="0">
                <a:solidFill>
                  <a:srgbClr val="1C1C1E"/>
                </a:solidFill>
                <a:latin typeface="Calibri"/>
              </a:rPr>
              <a:t>Memo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7 · MODEL SELECTION</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Pick the right model for the job</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Model choice is part of productivity and resource management.</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  Routine → lighter model: formatting cleanup, checklists, meeting notes, headings.</a:t>
            </a:r>
          </a:p>
          <a:p>
            <a:pPr>
              <a:spcAft>
                <a:spcPts val="800"/>
              </a:spcAft>
            </a:pPr>
            <a:r>
              <a:rPr sz="1600" b="0" i="0">
                <a:solidFill>
                  <a:srgbClr val="1C1C1E"/>
                </a:solidFill>
                <a:latin typeface="Georgia"/>
              </a:rPr>
              <a:t>•  Standard → mid-level model: outlines, paragraph flow, revision questions, comparing versions.</a:t>
            </a:r>
          </a:p>
          <a:p>
            <a:pPr>
              <a:spcAft>
                <a:spcPts val="800"/>
              </a:spcAft>
            </a:pPr>
            <a:r>
              <a:rPr sz="1600" b="0" i="0">
                <a:solidFill>
                  <a:srgbClr val="1C1C1E"/>
                </a:solidFill>
                <a:latin typeface="Georgia"/>
              </a:rPr>
              <a:t>•  Complex → strongest model: theory alignment, design tradeoffs, synthesis, reviewer strategy, high-consequence decisions.</a:t>
            </a:r>
          </a:p>
          <a:p>
            <a:pPr>
              <a:spcAft>
                <a:spcPts val="800"/>
              </a:spcAft>
            </a:pPr>
            <a:r>
              <a:rPr sz="1600" b="0" i="0">
                <a:solidFill>
                  <a:srgbClr val="1C1C1E"/>
                </a:solidFill>
                <a:latin typeface="Georgia"/>
              </a:rPr>
              <a:t>Escalate as ambiguity, stakes, and scholarly judgment increase — and don't spend premium usage on tasks a lighter model handles.</a:t>
            </a:r>
          </a:p>
          <a:p>
            <a:pPr>
              <a:spcAft>
                <a:spcPts val="1000"/>
              </a:spcAft>
            </a:pPr>
            <a:r>
              <a:rPr sz="1800" b="0" i="1">
                <a:solidFill>
                  <a:srgbClr val="1A56B0"/>
                </a:solidFill>
                <a:latin typeface="Georgia"/>
              </a:rPr>
              <a:t>Match the model to the stakes, not to the deadline.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8 · AUDIT</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Watch for drift: productivity can quietly change the project</a:t>
            </a:r>
          </a:p>
        </p:txBody>
      </p:sp>
      <p:sp>
        <p:nvSpPr>
          <p:cNvPr id="5" name="TextBox 4"/>
          <p:cNvSpPr txBox="1"/>
          <p:nvPr/>
        </p:nvSpPr>
        <p:spPr>
          <a:xfrm>
            <a:off x="640080" y="1828800"/>
            <a:ext cx="10881360" cy="4754880"/>
          </a:xfrm>
          <a:prstGeom prst="rect">
            <a:avLst/>
          </a:prstGeom>
          <a:noFill/>
        </p:spPr>
        <p:txBody>
          <a:bodyPr wrap="none">
            <a:spAutoFit/>
          </a:bodyPr>
          <a:lstStyle/>
          <a:p>
            <a:pPr>
              <a:spcAft>
                <a:spcPts val="800"/>
              </a:spcAft>
            </a:pPr>
            <a:r>
              <a:rPr sz="1600" b="0" i="0">
                <a:solidFill>
                  <a:srgbClr val="1C1C1E"/>
                </a:solidFill>
                <a:latin typeface="Georgia"/>
              </a:rPr>
              <a:t>•  Topic — the paper becomes broader than the research question.</a:t>
            </a:r>
          </a:p>
          <a:p>
            <a:pPr>
              <a:spcAft>
                <a:spcPts val="800"/>
              </a:spcAft>
            </a:pPr>
            <a:r>
              <a:rPr sz="1600" b="0" i="0">
                <a:solidFill>
                  <a:srgbClr val="1C1C1E"/>
                </a:solidFill>
                <a:latin typeface="Georgia"/>
              </a:rPr>
              <a:t>•  Argument — the central claim shifts without a conscious decision.</a:t>
            </a:r>
          </a:p>
          <a:p>
            <a:pPr>
              <a:spcAft>
                <a:spcPts val="800"/>
              </a:spcAft>
            </a:pPr>
            <a:r>
              <a:rPr sz="1600" b="0" i="0">
                <a:solidFill>
                  <a:srgbClr val="1C1C1E"/>
                </a:solidFill>
                <a:latin typeface="Georgia"/>
              </a:rPr>
              <a:t>•  Citation — sources added because convenient, not necessary.</a:t>
            </a:r>
          </a:p>
          <a:p>
            <a:pPr>
              <a:spcAft>
                <a:spcPts val="800"/>
              </a:spcAft>
            </a:pPr>
            <a:r>
              <a:rPr sz="1600" b="0" i="0">
                <a:solidFill>
                  <a:srgbClr val="1C1C1E"/>
                </a:solidFill>
                <a:latin typeface="Georgia"/>
              </a:rPr>
              <a:t>•  Voice — repeated polishing flattens the writer's judgment.</a:t>
            </a:r>
          </a:p>
          <a:p>
            <a:pPr>
              <a:spcAft>
                <a:spcPts val="800"/>
              </a:spcAft>
            </a:pPr>
            <a:r>
              <a:rPr sz="1600" b="0" i="0">
                <a:solidFill>
                  <a:srgbClr val="1C1C1E"/>
                </a:solidFill>
                <a:latin typeface="Georgia"/>
              </a:rPr>
              <a:t>•  Method — the analysis follows the tool instead of the study.</a:t>
            </a:r>
          </a:p>
          <a:p>
            <a:pPr>
              <a:spcAft>
                <a:spcPts val="400"/>
              </a:spcAft>
            </a:pPr>
            <a:r>
              <a:rPr sz="1700" b="1" i="0">
                <a:solidFill>
                  <a:srgbClr val="1A56B0"/>
                </a:solidFill>
                <a:latin typeface="Georgia"/>
              </a:rPr>
              <a:t>Keep a canon</a:t>
            </a:r>
          </a:p>
          <a:p>
            <a:pPr>
              <a:spcAft>
                <a:spcPts val="800"/>
              </a:spcAft>
            </a:pPr>
            <a:r>
              <a:rPr sz="1600" b="0" i="0">
                <a:solidFill>
                  <a:srgbClr val="1C1C1E"/>
                </a:solidFill>
                <a:latin typeface="Georgia"/>
              </a:rPr>
              <a:t>Your canon is the written statement of what the project is — current claim, evidence base, and audience. It changes only when you explicitly decide to change it. When a tool’s output disagrees with the canon, the canon wins.</a:t>
            </a:r>
          </a:p>
          <a:p>
            <a:pPr>
              <a:spcAft>
                <a:spcPts val="800"/>
              </a:spcAft>
            </a:pPr>
            <a:r>
              <a:rPr sz="1600" b="0" i="0">
                <a:solidFill>
                  <a:srgbClr val="1C1C1E"/>
                </a:solidFill>
                <a:latin typeface="Georgia"/>
              </a:rPr>
              <a:t>Drift is not automatically bad — research evolves. The problem is invisible drift: change you never noticed or decided.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9 · HANDOFF</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When you hit a usage limit, stop and audit</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A usage limit is a built-in quality-control checkpoint.</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1. Re-read the argument yourself.  2. Check the paper still answers the original question.</a:t>
            </a:r>
          </a:p>
          <a:p>
            <a:pPr>
              <a:spcAft>
                <a:spcPts val="800"/>
              </a:spcAft>
            </a:pPr>
            <a:r>
              <a:rPr sz="1600" b="0" i="0">
                <a:solidFill>
                  <a:srgbClr val="1C1C1E"/>
                </a:solidFill>
                <a:latin typeface="Georgia"/>
              </a:rPr>
              <a:t>3. Verify sources and citations.  4. Look for unsupported claims and unintended drift.</a:t>
            </a:r>
          </a:p>
          <a:p>
            <a:pPr>
              <a:spcAft>
                <a:spcPts val="800"/>
              </a:spcAft>
            </a:pPr>
            <a:r>
              <a:rPr sz="1600" b="0" i="0">
                <a:solidFill>
                  <a:srgbClr val="1C1C1E"/>
                </a:solidFill>
                <a:latin typeface="Georgia"/>
              </a:rPr>
              <a:t>5. Compare the draft against the framework and research questions.  6. Note what changed and why.</a:t>
            </a:r>
          </a:p>
          <a:p>
            <a:pPr>
              <a:spcAft>
                <a:spcPts val="800"/>
              </a:spcAft>
            </a:pPr>
            <a:r>
              <a:rPr sz="1600" b="0" i="0">
                <a:solidFill>
                  <a:srgbClr val="1C1C1E"/>
                </a:solidFill>
                <a:latin typeface="Georgia"/>
              </a:rPr>
              <a:t>Then update the project map, log decisions and open questions, and start a new thread from it — long threads accumulate stale assumptions and drift.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10 · MAIN ARTIFACT</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A markdown map of the dissertation journey</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Plain text, portable, searchable, easy to version, readable by humans and AI — the project's external memory.</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0"/>
              </a:spcAft>
            </a:pPr>
            <a:r>
              <a:rPr sz="1250" b="0" i="0">
                <a:solidFill>
                  <a:srgbClr val="1C1C1E"/>
                </a:solidFill>
                <a:latin typeface="Consolas"/>
              </a:rPr>
              <a:t># dissertation-map.md</a:t>
            </a:r>
          </a:p>
          <a:p>
            <a:pPr>
              <a:spcAft>
                <a:spcPts val="0"/>
              </a:spcAft>
            </a:pPr>
            <a:r>
              <a:rPr sz="1250" b="0" i="0">
                <a:solidFill>
                  <a:srgbClr val="1C1C1E"/>
                </a:solidFill>
                <a:latin typeface="Consolas"/>
              </a:rPr>
              <a:t/>
            </a:r>
          </a:p>
          <a:p>
            <a:pPr>
              <a:spcAft>
                <a:spcPts val="0"/>
              </a:spcAft>
            </a:pPr>
            <a:r>
              <a:rPr sz="1250" b="0" i="0">
                <a:solidFill>
                  <a:srgbClr val="1C1C1E"/>
                </a:solidFill>
                <a:latin typeface="Consolas"/>
              </a:rPr>
              <a:t>## Core claim</a:t>
            </a:r>
          </a:p>
          <a:p>
            <a:pPr>
              <a:spcAft>
                <a:spcPts val="0"/>
              </a:spcAft>
            </a:pPr>
            <a:r>
              <a:rPr sz="1250" b="0" i="0">
                <a:solidFill>
                  <a:srgbClr val="1C1C1E"/>
                </a:solidFill>
                <a:latin typeface="Consolas"/>
              </a:rPr>
              <a:t>Faculty make AI policy visible through course-level rules.</a:t>
            </a:r>
          </a:p>
          <a:p>
            <a:pPr>
              <a:spcAft>
                <a:spcPts val="0"/>
              </a:spcAft>
            </a:pPr>
            <a:r>
              <a:rPr sz="1250" b="0" i="0">
                <a:solidFill>
                  <a:srgbClr val="1C1C1E"/>
                </a:solidFill>
                <a:latin typeface="Consolas"/>
              </a:rPr>
              <a:t/>
            </a:r>
          </a:p>
          <a:p>
            <a:pPr>
              <a:spcAft>
                <a:spcPts val="0"/>
              </a:spcAft>
            </a:pPr>
            <a:r>
              <a:rPr sz="1250" b="0" i="0">
                <a:solidFill>
                  <a:srgbClr val="1C1C1E"/>
                </a:solidFill>
                <a:latin typeface="Consolas"/>
              </a:rPr>
              <a:t>## Current design</a:t>
            </a:r>
          </a:p>
          <a:p>
            <a:pPr>
              <a:spcAft>
                <a:spcPts val="0"/>
              </a:spcAft>
            </a:pPr>
            <a:r>
              <a:rPr sz="1250" b="0" i="0">
                <a:solidFill>
                  <a:srgbClr val="1C1C1E"/>
                </a:solidFill>
                <a:latin typeface="Consolas"/>
              </a:rPr>
              <a:t>Quantitative survey + disciplinary comparison.</a:t>
            </a:r>
          </a:p>
          <a:p>
            <a:pPr>
              <a:spcAft>
                <a:spcPts val="0"/>
              </a:spcAft>
            </a:pPr>
            <a:r>
              <a:rPr sz="1250" b="0" i="0">
                <a:solidFill>
                  <a:srgbClr val="1C1C1E"/>
                </a:solidFill>
                <a:latin typeface="Consolas"/>
              </a:rPr>
              <a:t/>
            </a:r>
          </a:p>
          <a:p>
            <a:pPr>
              <a:spcAft>
                <a:spcPts val="0"/>
              </a:spcAft>
            </a:pPr>
            <a:r>
              <a:rPr sz="1250" b="0" i="0">
                <a:solidFill>
                  <a:srgbClr val="1C1C1E"/>
                </a:solidFill>
                <a:latin typeface="Consolas"/>
              </a:rPr>
              <a:t>## Decisions log</a:t>
            </a:r>
          </a:p>
          <a:p>
            <a:pPr>
              <a:spcAft>
                <a:spcPts val="0"/>
              </a:spcAft>
            </a:pPr>
            <a:r>
              <a:rPr sz="1250" b="0" i="0">
                <a:solidFill>
                  <a:srgbClr val="1C1C1E"/>
                </a:solidFill>
                <a:latin typeface="Consolas"/>
              </a:rPr>
              <a:t>- 9/22: shifted from mixed methods to quantitative.</a:t>
            </a:r>
          </a:p>
          <a:p>
            <a:pPr>
              <a:spcAft>
                <a:spcPts val="0"/>
              </a:spcAft>
            </a:pPr>
            <a:r>
              <a:rPr sz="1250" b="0" i="0">
                <a:solidFill>
                  <a:srgbClr val="1C1C1E"/>
                </a:solidFill>
                <a:latin typeface="Consolas"/>
              </a:rPr>
              <a:t>- 10/8: first committee feedback positive.</a:t>
            </a:r>
          </a:p>
          <a:p>
            <a:pPr>
              <a:spcAft>
                <a:spcPts val="0"/>
              </a:spcAft>
            </a:pPr>
            <a:r>
              <a:rPr sz="1250" b="0" i="0">
                <a:solidFill>
                  <a:srgbClr val="1C1C1E"/>
                </a:solidFill>
                <a:latin typeface="Consolas"/>
              </a:rPr>
              <a:t/>
            </a:r>
          </a:p>
          <a:p>
            <a:pPr>
              <a:spcAft>
                <a:spcPts val="0"/>
              </a:spcAft>
            </a:pPr>
            <a:r>
              <a:rPr sz="1250" b="0" i="0">
                <a:solidFill>
                  <a:srgbClr val="1C1C1E"/>
                </a:solidFill>
                <a:latin typeface="Consolas"/>
              </a:rPr>
              <a:t>## Open questions</a:t>
            </a:r>
          </a:p>
          <a:p>
            <a:pPr>
              <a:spcAft>
                <a:spcPts val="0"/>
              </a:spcAft>
            </a:pPr>
            <a:r>
              <a:rPr sz="1250" b="0" i="0">
                <a:solidFill>
                  <a:srgbClr val="1C1C1E"/>
                </a:solidFill>
                <a:latin typeface="Consolas"/>
              </a:rPr>
              <a:t>- How much theory belongs in the journal version?</a:t>
            </a:r>
          </a:p>
          <a:p>
            <a:pPr>
              <a:spcAft>
                <a:spcPts val="0"/>
              </a:spcAft>
            </a:pPr>
            <a:r>
              <a:rPr sz="1250" b="0" i="0">
                <a:solidFill>
                  <a:srgbClr val="1C1C1E"/>
                </a:solidFill>
                <a:latin typeface="Consolas"/>
              </a:rPr>
              <a:t/>
            </a:r>
          </a:p>
          <a:p>
            <a:pPr>
              <a:spcAft>
                <a:spcPts val="0"/>
              </a:spcAft>
            </a:pPr>
            <a:r>
              <a:rPr sz="1250" b="0" i="0">
                <a:solidFill>
                  <a:srgbClr val="1C1C1E"/>
                </a:solidFill>
                <a:latin typeface="Consolas"/>
              </a:rPr>
              <a:t>## Next moves</a:t>
            </a:r>
          </a:p>
          <a:p>
            <a:pPr>
              <a:spcAft>
                <a:spcPts val="0"/>
              </a:spcAft>
            </a:pPr>
            <a:r>
              <a:rPr sz="1250" b="0" i="0">
                <a:solidFill>
                  <a:srgbClr val="1C1C1E"/>
                </a:solidFill>
                <a:latin typeface="Consolas"/>
              </a:rPr>
              <a:t>- Revise manuscript frame.</a:t>
            </a:r>
          </a:p>
          <a:p>
            <a:pPr>
              <a:spcAft>
                <a:spcPts val="0"/>
              </a:spcAft>
            </a:pPr>
            <a:r>
              <a:rPr sz="1250" b="0" i="0">
                <a:solidFill>
                  <a:srgbClr val="1C1C1E"/>
                </a:solidFill>
                <a:latin typeface="Consolas"/>
              </a:rPr>
              <a:t>- Track committee feedback.</a:t>
            </a:r>
          </a:p>
          <a:p>
            <a:pPr>
              <a:spcAft>
                <a:spcPts val="800"/>
              </a:spcAft>
            </a:pPr>
            <a:r>
              <a:rPr sz="1600" b="0" i="0">
                <a:solidFill>
                  <a:srgbClr val="1C1C1E"/>
                </a:solidFill>
                <a:latin typeface="Georgia"/>
              </a:rPr>
              <a:t>•  Why it works: keeps decisions visible, separates project memory from polished prose, and gives AI a cleaner artifact than a whole dissertation in a prompt.</a:t>
            </a:r>
          </a:p>
          <a:p>
            <a:pPr>
              <a:spcAft>
                <a:spcPts val="800"/>
              </a:spcAft>
            </a:pPr>
            <a:r>
              <a:rPr sz="1600" b="0" i="0">
                <a:solidFill>
                  <a:srgbClr val="1C1C1E"/>
                </a:solidFill>
                <a:latin typeface="Georgia"/>
              </a:rPr>
              <a:t>•  Key tip: when a thread gets long or hits a limit — update the map, save it, start a fresh thread from 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11 · QUALITY CONTROL</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Advanced productivity includes quality control</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Speed only helps if the work stays accurate, traceable, and yours.</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  Source grounding — “Show me the sentence this claim depends on.”</a:t>
            </a:r>
          </a:p>
          <a:p>
            <a:pPr>
              <a:spcAft>
                <a:spcPts val="800"/>
              </a:spcAft>
            </a:pPr>
            <a:r>
              <a:rPr sz="1600" b="0" i="0">
                <a:solidFill>
                  <a:srgbClr val="1C1C1E"/>
                </a:solidFill>
                <a:latin typeface="Georgia"/>
              </a:rPr>
              <a:t>•  Triangulation — compare AI output against the article, not memory.</a:t>
            </a:r>
          </a:p>
          <a:p>
            <a:pPr>
              <a:spcAft>
                <a:spcPts val="800"/>
              </a:spcAft>
            </a:pPr>
            <a:r>
              <a:rPr sz="1600" b="0" i="0">
                <a:solidFill>
                  <a:srgbClr val="1C1C1E"/>
                </a:solidFill>
                <a:latin typeface="Georgia"/>
              </a:rPr>
              <a:t>•  Uncertainty tagging — verified / needs checking / speculative.</a:t>
            </a:r>
          </a:p>
          <a:p>
            <a:pPr>
              <a:spcAft>
                <a:spcPts val="800"/>
              </a:spcAft>
            </a:pPr>
            <a:r>
              <a:rPr sz="1600" b="0" i="0">
                <a:solidFill>
                  <a:srgbClr val="1C1C1E"/>
                </a:solidFill>
                <a:latin typeface="Georgia"/>
              </a:rPr>
              <a:t>•  No bibliography outsourcing — verify every citation yourself.</a:t>
            </a:r>
          </a:p>
          <a:p>
            <a:pPr>
              <a:spcAft>
                <a:spcPts val="800"/>
              </a:spcAft>
            </a:pPr>
            <a:r>
              <a:rPr sz="1600" b="0" i="0">
                <a:solidFill>
                  <a:srgbClr val="1C1C1E"/>
                </a:solidFill>
                <a:latin typeface="Georgia"/>
              </a:rPr>
              <a:t>•  Disclosure — follow course, journal, and institutional policy.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12 · REHEARSAL</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Personas: use your committee as reader lenses</a:t>
            </a:r>
          </a:p>
        </p:txBody>
      </p:sp>
      <p:sp>
        <p:nvSpPr>
          <p:cNvPr id="5" name="TextBox 4"/>
          <p:cNvSpPr txBox="1"/>
          <p:nvPr/>
        </p:nvSpPr>
        <p:spPr>
          <a:xfrm>
            <a:off x="640080" y="1691640"/>
            <a:ext cx="10881360" cy="548640"/>
          </a:xfrm>
          <a:prstGeom prst="rect">
            <a:avLst/>
          </a:prstGeom>
          <a:noFill/>
        </p:spPr>
        <p:txBody>
          <a:bodyPr wrap="none">
            <a:spAutoFit/>
          </a:bodyPr>
          <a:lstStyle/>
          <a:p>
            <a:pPr>
              <a:spcAft>
                <a:spcPts val="600"/>
              </a:spcAft>
            </a:pPr>
            <a:r>
              <a:rPr sz="1700" b="0" i="1">
                <a:solidFill>
                  <a:srgbClr val="5F5F66"/>
                </a:solidFill>
                <a:latin typeface="Georgia"/>
              </a:rPr>
              <a:t>A persona is not an imitation of a person — it is a reader lens built from public scholarly characteristics.</a:t>
            </a:r>
          </a:p>
        </p:txBody>
      </p:sp>
      <p:sp>
        <p:nvSpPr>
          <p:cNvPr id="6" name="TextBox 5"/>
          <p:cNvSpPr txBox="1"/>
          <p:nvPr/>
        </p:nvSpPr>
        <p:spPr>
          <a:xfrm>
            <a:off x="640080" y="2331720"/>
            <a:ext cx="10881360" cy="4251960"/>
          </a:xfrm>
          <a:prstGeom prst="rect">
            <a:avLst/>
          </a:prstGeom>
          <a:noFill/>
        </p:spPr>
        <p:txBody>
          <a:bodyPr wrap="none">
            <a:spAutoFit/>
          </a:bodyPr>
          <a:lstStyle/>
          <a:p>
            <a:pPr>
              <a:spcAft>
                <a:spcPts val="800"/>
              </a:spcAft>
            </a:pPr>
            <a:r>
              <a:rPr sz="1600" b="0" i="0">
                <a:solidFill>
                  <a:srgbClr val="1C1C1E"/>
                </a:solidFill>
                <a:latin typeface="Georgia"/>
              </a:rPr>
              <a:t>•  Theory lens — does the framework explain the claim? Is theory doing analytic work or just cited for show?</a:t>
            </a:r>
          </a:p>
          <a:p>
            <a:pPr>
              <a:spcAft>
                <a:spcPts val="800"/>
              </a:spcAft>
            </a:pPr>
            <a:r>
              <a:rPr sz="1600" b="0" i="0">
                <a:solidFill>
                  <a:srgbClr val="1C1C1E"/>
                </a:solidFill>
                <a:latin typeface="Georgia"/>
              </a:rPr>
              <a:t>•  Methods lens — are variables and measures aligned? Are claims proportionate to the design?</a:t>
            </a:r>
          </a:p>
          <a:p>
            <a:pPr>
              <a:spcAft>
                <a:spcPts val="800"/>
              </a:spcAft>
            </a:pPr>
            <a:r>
              <a:rPr sz="1600" b="0" i="0">
                <a:solidFill>
                  <a:srgbClr val="1C1C1E"/>
                </a:solidFill>
                <a:latin typeface="Georgia"/>
              </a:rPr>
              <a:t>•  Policy / practice lens — why does this matter beyond the site? What would practitioners do?</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SLIDE 13 · LIVE ACTIVITY · ABOUT 4 MINUTES</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Spot the Drift — you run the audit</a:t>
            </a:r>
          </a:p>
        </p:txBody>
      </p:sp>
      <p:sp>
        <p:nvSpPr>
          <p:cNvPr id="5" name="TextBox 4"/>
          <p:cNvSpPr txBox="1"/>
          <p:nvPr/>
        </p:nvSpPr>
        <p:spPr>
          <a:xfrm>
            <a:off x="640080" y="1828800"/>
            <a:ext cx="10881360" cy="4754880"/>
          </a:xfrm>
          <a:prstGeom prst="rect">
            <a:avLst/>
          </a:prstGeom>
          <a:noFill/>
        </p:spPr>
        <p:txBody>
          <a:bodyPr wrap="none">
            <a:spAutoFit/>
          </a:bodyPr>
          <a:lstStyle/>
          <a:p>
            <a:pPr>
              <a:spcAft>
                <a:spcPts val="800"/>
              </a:spcAft>
            </a:pPr>
            <a:r>
              <a:rPr sz="1600" b="0" i="0">
                <a:solidFill>
                  <a:srgbClr val="1C1C1E"/>
                </a:solidFill>
                <a:latin typeface="Georgia"/>
              </a:rPr>
              <a:t>Work on your own. Decide before you tap. Go to disengineering.dchang.net and open slide 13.</a:t>
            </a:r>
          </a:p>
          <a:p>
            <a:pPr>
              <a:spcAft>
                <a:spcPts val="400"/>
              </a:spcAft>
            </a:pPr>
            <a:r>
              <a:rPr sz="1700" b="1" i="0">
                <a:solidFill>
                  <a:srgbClr val="1A56B0"/>
                </a:solidFill>
                <a:latin typeface="Georgia"/>
              </a:rPr>
              <a:t>Your research question</a:t>
            </a:r>
          </a:p>
          <a:p>
            <a:pPr>
              <a:spcAft>
                <a:spcPts val="800"/>
              </a:spcAft>
            </a:pPr>
            <a:r>
              <a:rPr sz="1600" b="0" i="0">
                <a:solidFill>
                  <a:srgbClr val="1C1C1E"/>
                </a:solidFill>
                <a:latin typeface="Georgia"/>
              </a:rPr>
              <a:t>How do doctoral students in a writing course describe their use of AI tools when revising drafts?</a:t>
            </a:r>
          </a:p>
          <a:p>
            <a:pPr>
              <a:spcAft>
                <a:spcPts val="800"/>
              </a:spcAft>
            </a:pPr>
            <a:r>
              <a:rPr sz="1600" b="0" i="0">
                <a:solidFill>
                  <a:srgbClr val="1C1C1E"/>
                </a:solidFill>
                <a:latin typeface="Georgia"/>
              </a:rPr>
              <a:t>Your data: semi-structured interviews with 15 doctoral students.</a:t>
            </a:r>
          </a:p>
          <a:p>
            <a:pPr>
              <a:spcAft>
                <a:spcPts val="400"/>
              </a:spcAft>
            </a:pPr>
            <a:r>
              <a:rPr sz="1700" b="1" i="0">
                <a:solidFill>
                  <a:srgbClr val="1A56B0"/>
                </a:solidFill>
                <a:latin typeface="Georgia"/>
              </a:rPr>
              <a:t>On the page</a:t>
            </a:r>
          </a:p>
          <a:p>
            <a:pPr>
              <a:spcAft>
                <a:spcPts val="800"/>
              </a:spcAft>
            </a:pPr>
            <a:r>
              <a:rPr sz="1600" b="0" i="0">
                <a:solidFill>
                  <a:srgbClr val="1C1C1E"/>
                </a:solidFill>
                <a:latin typeface="Georgia"/>
              </a:rPr>
              <a:t>Step 1 — tap the sentence where the draft stops answering the research question.</a:t>
            </a:r>
          </a:p>
          <a:p>
            <a:pPr>
              <a:spcAft>
                <a:spcPts val="800"/>
              </a:spcAft>
            </a:pPr>
            <a:r>
              <a:rPr sz="1600" b="0" i="0">
                <a:solidFill>
                  <a:srgbClr val="1C1C1E"/>
                </a:solidFill>
                <a:latin typeface="Georgia"/>
              </a:rPr>
              <a:t>Step 2 — name the drift type (there may be more than one).</a:t>
            </a:r>
          </a:p>
          <a:p>
            <a:pPr>
              <a:spcAft>
                <a:spcPts val="800"/>
              </a:spcAft>
            </a:pPr>
            <a:r>
              <a:rPr sz="1600" b="0" i="0">
                <a:solidFill>
                  <a:srgbClr val="1C1C1E"/>
                </a:solidFill>
                <a:latin typeface="Georgia"/>
              </a:rPr>
              <a:t>Step 3 — debrief, then keep your canon.</a:t>
            </a:r>
          </a:p>
          <a:p>
            <a:pPr>
              <a:spcAft>
                <a:spcPts val="800"/>
              </a:spcAft>
            </a:pPr>
            <a:r>
              <a:rPr sz="1600" b="0" i="0">
                <a:solidFill>
                  <a:srgbClr val="1C1C1E"/>
                </a:solidFill>
                <a:latin typeface="Georgia"/>
              </a:rPr>
              <a:t>Live results appear on the page as responses arrive; the reveal button shows the answer key.</a:t>
            </a:r>
          </a:p>
          <a:p>
            <a:pPr>
              <a:spcAft>
                <a:spcPts val="800"/>
              </a:spcAft>
            </a:pPr>
            <a:r>
              <a:rPr sz="1600" b="0" i="0">
                <a:solidFill>
                  <a:srgbClr val="1C1C1E"/>
                </a:solidFill>
                <a:latin typeface="Georgia"/>
              </a:rPr>
              <a:t>“Participants described using AI feedback primarily at the sentence level. Twelve of fifteen interviewees reported running grammar and clarity checks before submitting drafts to their advisor, and nine described comparing the tool's suggestions against their own revisions before deciding what to keep. One participant described the experience as “having a reader who never gets tired.” Several students noted that they trusted the tool more for mechanics than for argument. This pattern echoes broader findings on technology adoption in higher education (cf. Venkatesh et al., 2003), which suggest that perceived usefulness shapes sustained use. Writing programs across the country are now reconsidering how they position revision in their curricula. Institutions that fail to develop clear AI policies risk leaving students to negotiate expectations on their own, and faculty report growing uncertainty about what constitutes original work. The findings suggest that doctoral education may be entering a period in which the boundaries of authorship must be renegotiated.”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00000"/>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9CC4F8"/>
                </a:solidFill>
                <a:latin typeface="Calibri"/>
              </a:rPr>
              <a:t>SLIDE 14 · THE TAKEAWAY</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FFFFFF"/>
                </a:solidFill>
                <a:latin typeface="Georgia"/>
              </a:rPr>
              <a:t>The takeaway</a:t>
            </a:r>
          </a:p>
        </p:txBody>
      </p:sp>
      <p:sp>
        <p:nvSpPr>
          <p:cNvPr id="5" name="TextBox 4"/>
          <p:cNvSpPr txBox="1"/>
          <p:nvPr/>
        </p:nvSpPr>
        <p:spPr>
          <a:xfrm>
            <a:off x="640080" y="1828800"/>
            <a:ext cx="10881360" cy="4754880"/>
          </a:xfrm>
          <a:prstGeom prst="rect">
            <a:avLst/>
          </a:prstGeom>
          <a:noFill/>
        </p:spPr>
        <p:txBody>
          <a:bodyPr wrap="none">
            <a:spAutoFit/>
          </a:bodyPr>
          <a:lstStyle/>
          <a:p>
            <a:pPr>
              <a:spcAft>
                <a:spcPts val="800"/>
              </a:spcAft>
            </a:pPr>
            <a:r>
              <a:rPr sz="1600" b="0" i="0">
                <a:solidFill>
                  <a:srgbClr val="FFFFFF"/>
                </a:solidFill>
                <a:latin typeface="Georgia"/>
              </a:rPr>
              <a:t>•  Map the literature before drowning in it.</a:t>
            </a:r>
          </a:p>
          <a:p>
            <a:pPr>
              <a:spcAft>
                <a:spcPts val="800"/>
              </a:spcAft>
            </a:pPr>
            <a:r>
              <a:rPr sz="1600" b="0" i="0">
                <a:solidFill>
                  <a:srgbClr val="FFFFFF"/>
                </a:solidFill>
                <a:latin typeface="Georgia"/>
              </a:rPr>
              <a:t>•  One research archive, one markdown project map.</a:t>
            </a:r>
          </a:p>
          <a:p>
            <a:pPr>
              <a:spcAft>
                <a:spcPts val="800"/>
              </a:spcAft>
            </a:pPr>
            <a:r>
              <a:rPr sz="1600" b="0" i="0">
                <a:solidFill>
                  <a:srgbClr val="FFFFFF"/>
                </a:solidFill>
                <a:latin typeface="Georgia"/>
              </a:rPr>
              <a:t>•  Prompt specs, chained micro-steps, models matched to task complexity.</a:t>
            </a:r>
          </a:p>
          <a:p>
            <a:pPr>
              <a:spcAft>
                <a:spcPts val="800"/>
              </a:spcAft>
            </a:pPr>
            <a:r>
              <a:rPr sz="1600" b="0" i="0">
                <a:solidFill>
                  <a:srgbClr val="FFFFFF"/>
                </a:solidFill>
                <a:latin typeface="Georgia"/>
              </a:rPr>
              <a:t>•  Usage limits are audit points; restart threads from the handoff.</a:t>
            </a:r>
          </a:p>
          <a:p>
            <a:pPr>
              <a:spcAft>
                <a:spcPts val="800"/>
              </a:spcAft>
            </a:pPr>
            <a:r>
              <a:rPr sz="1600" b="0" i="0">
                <a:solidFill>
                  <a:srgbClr val="FFFFFF"/>
                </a:solidFill>
                <a:latin typeface="Georgia"/>
              </a:rPr>
              <a:t>•  Verify everything — preserve authorship, traceability, and disclosure.</a:t>
            </a:r>
          </a:p>
          <a:p>
            <a:pPr>
              <a:spcAft>
                <a:spcPts val="1000"/>
              </a:spcAft>
            </a:pPr>
            <a:r>
              <a:rPr sz="1800" b="0" i="1">
                <a:solidFill>
                  <a:srgbClr val="9CC4F8"/>
                </a:solidFill>
                <a:latin typeface="Georgia"/>
              </a:rPr>
              <a:t>Advanced productivity is not doing less thinking. It is making the thinking easier to manage.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APPENDIX · TAKE IT WITH YOU</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Prompt specs</a:t>
            </a:r>
          </a:p>
        </p:txBody>
      </p:sp>
      <p:sp>
        <p:nvSpPr>
          <p:cNvPr id="5" name="TextBox 4"/>
          <p:cNvSpPr txBox="1"/>
          <p:nvPr/>
        </p:nvSpPr>
        <p:spPr>
          <a:xfrm>
            <a:off x="640080" y="1828800"/>
            <a:ext cx="10881360" cy="4754880"/>
          </a:xfrm>
          <a:prstGeom prst="rect">
            <a:avLst/>
          </a:prstGeom>
          <a:noFill/>
        </p:spPr>
        <p:txBody>
          <a:bodyPr wrap="none">
            <a:spAutoFit/>
          </a:bodyPr>
          <a:lstStyle/>
          <a:p>
            <a:pPr>
              <a:spcAft>
                <a:spcPts val="0"/>
              </a:spcAft>
            </a:pPr>
            <a:r>
              <a:rPr sz="1250" b="0" i="0">
                <a:solidFill>
                  <a:srgbClr val="1C1C1E"/>
                </a:solidFill>
                <a:latin typeface="Consolas"/>
              </a:rPr>
              <a:t>Drift detection — Using only the provided text, identify where the argument has drifted from the stated research question. Do not rewrite the section. Return: 1) the specific sentence or paragraph where drift begins, 2) why it represents drift, 3) one revision option, 4) one question I should answer before revising.</a:t>
            </a:r>
          </a:p>
          <a:p>
            <a:pPr>
              <a:spcAft>
                <a:spcPts val="0"/>
              </a:spcAft>
            </a:pPr>
            <a:r>
              <a:rPr sz="1250" b="0" i="0">
                <a:solidFill>
                  <a:srgbClr val="1C1C1E"/>
                </a:solidFill>
                <a:latin typeface="Consolas"/>
              </a:rPr>
              <a:t>Source discipline — Using only the provided article and my paragraph, identify which claims are directly supported, partially supported, or unsupported. Quote the relevant source text for each supported claim. Do not add outside sources.</a:t>
            </a:r>
          </a:p>
          <a:p>
            <a:pPr>
              <a:spcAft>
                <a:spcPts val="0"/>
              </a:spcAft>
            </a:pPr>
            <a:r>
              <a:rPr sz="1250" b="0" i="0">
                <a:solidFill>
                  <a:srgbClr val="1C1C1E"/>
                </a:solidFill>
                <a:latin typeface="Consolas"/>
              </a:rPr>
              <a:t>Committee persona — Using only the draft excerpt and the committee-member background notes, identify likely questions this reader might raise. Do not imitate their voice, invent views, or claim they would definitely ask these questions. Return: 3 likely concerns, 2 revision options, 1 sentence that most needs strengthening.</a:t>
            </a:r>
          </a:p>
          <a:p>
            <a:pPr>
              <a:spcAft>
                <a:spcPts val="0"/>
              </a:spcAft>
            </a:pPr>
            <a:r>
              <a:rPr sz="1250" b="0" i="0">
                <a:solidFill>
                  <a:srgbClr val="1C1C1E"/>
                </a:solidFill>
                <a:latin typeface="Consolas"/>
              </a:rPr>
              <a:t>Thread handoff — Create a markdown handoff for a new thread using only this conversation. Include: current project goal, current argument, decisions made, open questions, sources or claims to verify, drift risks, next 5 actions. Do not introduce new ideas.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50800"/>
          </a:xfrm>
          <a:prstGeom prst="rect">
            <a:avLst/>
          </a:prstGeom>
          <a:solidFill>
            <a:srgbClr val="1A56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881360" cy="365760"/>
          </a:xfrm>
          <a:prstGeom prst="rect">
            <a:avLst/>
          </a:prstGeom>
          <a:noFill/>
        </p:spPr>
        <p:txBody>
          <a:bodyPr wrap="none">
            <a:spAutoFit/>
          </a:bodyPr>
          <a:lstStyle/>
          <a:p>
            <a:pPr>
              <a:spcAft>
                <a:spcPts val="600"/>
              </a:spcAft>
            </a:pPr>
            <a:r>
              <a:rPr sz="1200" b="1" i="0">
                <a:solidFill>
                  <a:srgbClr val="1A56B0"/>
                </a:solidFill>
                <a:latin typeface="Calibri"/>
              </a:rPr>
              <a:t>APPENDIX · SOURCES</a:t>
            </a:r>
          </a:p>
        </p:txBody>
      </p:sp>
      <p:sp>
        <p:nvSpPr>
          <p:cNvPr id="4" name="TextBox 3"/>
          <p:cNvSpPr txBox="1"/>
          <p:nvPr/>
        </p:nvSpPr>
        <p:spPr>
          <a:xfrm>
            <a:off x="640080" y="777240"/>
            <a:ext cx="10881360" cy="1005840"/>
          </a:xfrm>
          <a:prstGeom prst="rect">
            <a:avLst/>
          </a:prstGeom>
          <a:noFill/>
        </p:spPr>
        <p:txBody>
          <a:bodyPr wrap="none">
            <a:spAutoFit/>
          </a:bodyPr>
          <a:lstStyle/>
          <a:p>
            <a:pPr>
              <a:spcAft>
                <a:spcPts val="600"/>
              </a:spcAft>
            </a:pPr>
            <a:r>
              <a:rPr sz="3200" b="1" i="0">
                <a:solidFill>
                  <a:srgbClr val="1C1C1E"/>
                </a:solidFill>
                <a:latin typeface="Georgia"/>
              </a:rPr>
              <a:t>Sources</a:t>
            </a:r>
          </a:p>
        </p:txBody>
      </p:sp>
      <p:sp>
        <p:nvSpPr>
          <p:cNvPr id="5" name="TextBox 4"/>
          <p:cNvSpPr txBox="1"/>
          <p:nvPr/>
        </p:nvSpPr>
        <p:spPr>
          <a:xfrm>
            <a:off x="640080" y="1828800"/>
            <a:ext cx="10881360" cy="4754880"/>
          </a:xfrm>
          <a:prstGeom prst="rect">
            <a:avLst/>
          </a:prstGeom>
          <a:noFill/>
        </p:spPr>
        <p:txBody>
          <a:bodyPr wrap="none">
            <a:spAutoFit/>
          </a:bodyPr>
          <a:lstStyle/>
          <a:p>
            <a:pPr>
              <a:spcAft>
                <a:spcPts val="800"/>
              </a:spcAft>
            </a:pPr>
            <a:r>
              <a:rPr sz="1600" b="0" i="0">
                <a:solidFill>
                  <a:srgbClr val="1C1C1E"/>
                </a:solidFill>
                <a:latin typeface="Georgia"/>
              </a:rPr>
              <a:t>Four peer-reviewed and institutional sources back the claims in this deck.</a:t>
            </a:r>
          </a:p>
          <a:p>
            <a:pPr>
              <a:spcAft>
                <a:spcPts val="800"/>
              </a:spcAft>
            </a:pPr>
            <a:r>
              <a:rPr sz="1600" b="0" i="0">
                <a:solidFill>
                  <a:srgbClr val="1C1C1E"/>
                </a:solidFill>
                <a:latin typeface="Georgia"/>
              </a:rPr>
              <a:t>•  Noy, S., and W. Zhang (2023). “Experimental evidence on the productivity effects of generative artificial intelligence.” Science 381:187–192. A randomized trial of 453 professionals on writing tasks. Time fell 40 percent and quality rose 18 percent.</a:t>
            </a:r>
          </a:p>
          <a:p>
            <a:pPr>
              <a:spcAft>
                <a:spcPts val="800"/>
              </a:spcAft>
            </a:pPr>
            <a:r>
              <a:rPr sz="1600" b="0" i="0">
                <a:solidFill>
                  <a:srgbClr val="1C1C1E"/>
                </a:solidFill>
                <a:latin typeface="Georgia"/>
              </a:rPr>
              <a:t>•  Walters, W. H., and E. I. Wilder (2023). “Fabrication and errors in the bibliographic citations generated by ChatGPT.” Scientific Reports 13:14045. Documents fabricated and erroneous citations in GPT-3.5 and GPT-4 literature reviews.</a:t>
            </a:r>
          </a:p>
          <a:p>
            <a:pPr>
              <a:spcAft>
                <a:spcPts val="800"/>
              </a:spcAft>
            </a:pPr>
            <a:r>
              <a:rPr sz="1600" b="0" i="0">
                <a:solidFill>
                  <a:srgbClr val="1C1C1E"/>
                </a:solidFill>
                <a:latin typeface="Georgia"/>
              </a:rPr>
              <a:t>•  Dell’Acqua, F., et al. (2023). “Navigating the jagged technological frontier.” Harvard Business School Working Paper 24-013. A field experiment with 758 consultants showing large AI gains inside its capability frontier and confident errors outside it.</a:t>
            </a:r>
          </a:p>
          <a:p>
            <a:pPr>
              <a:spcAft>
                <a:spcPts val="800"/>
              </a:spcAft>
            </a:pPr>
            <a:r>
              <a:rPr sz="1600" b="0" i="0">
                <a:solidFill>
                  <a:srgbClr val="1C1C1E"/>
                </a:solidFill>
                <a:latin typeface="Georgia"/>
              </a:rPr>
              <a:t>•  COPE Council (2024). “COPE position: Authorship and AI.” Committee on Publication Ethics. AI tools cannot be authors. Authors must disclose AI use and stay responsible for all content.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